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0812" y="353330"/>
            <a:ext cx="7160525" cy="5726748"/>
          </a:xfrm>
          <a:prstGeom prst="rect">
            <a:avLst/>
          </a:prstGeom>
          <a:noFill/>
          <a:ln>
            <a:noFill/>
          </a:ln>
          <a:effectLst/>
          <a:extLst/>
        </p:spPr>
      </p:pic>
    </p:spTree>
    <p:extLst>
      <p:ext uri="{BB962C8B-B14F-4D97-AF65-F5344CB8AC3E}">
        <p14:creationId xmlns:p14="http://schemas.microsoft.com/office/powerpoint/2010/main" val="316683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1379" y="524239"/>
            <a:ext cx="7845677" cy="5617254"/>
          </a:xfrm>
          <a:prstGeom prst="rect">
            <a:avLst/>
          </a:prstGeom>
          <a:noFill/>
          <a:ln>
            <a:noFill/>
          </a:ln>
          <a:effectLst/>
          <a:extLst/>
        </p:spPr>
      </p:pic>
    </p:spTree>
    <p:extLst>
      <p:ext uri="{BB962C8B-B14F-4D97-AF65-F5344CB8AC3E}">
        <p14:creationId xmlns:p14="http://schemas.microsoft.com/office/powerpoint/2010/main" val="3333384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14902" y="505095"/>
            <a:ext cx="9144000" cy="5082930"/>
          </a:xfrm>
          <a:prstGeom prst="rect">
            <a:avLst/>
          </a:prstGeom>
        </p:spPr>
        <p:txBody>
          <a:bodyPr wrap="square">
            <a:spAutoFit/>
          </a:bodyPr>
          <a:lstStyle/>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TCP/IP PROTOCOL SUITE</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The TCP/IP protocol suite was developed prior to the OSI model. Therefore, the layers in the TCP/IP protocol suite do not exactly match those in the OSI model. The original TCP/IP protocol suite was defined as having four layers: host-to-network, internet, transport, and application. However, when TCP/IP is compared to OSI, we can say that the host-to-network layer is equivalent to the combination of the physical and data link layers. The internet layer is equivalent to the network layer, and the application layer is roughly doing the job of the session, presentation, and application layers with the transport layer in TCP/IP taking care of part of the duties of the session layer.</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So, we assume that the TCP/IP protocol suite is made of five layers: physical, data link, network, transport, and application. The first four layers provide physical standards, network interfaces, internetworking, and transport functions that correspond to the first four layers of the OSI model. The three topmost layers in the OSI model, however, are represented in TCP/IP by a single layer called the </a:t>
            </a:r>
            <a:r>
              <a:rPr lang="en-US" i="1" dirty="0">
                <a:latin typeface="Times New Roman" panose="02020603050405020304" pitchFamily="18" charset="0"/>
                <a:ea typeface="Calibri" panose="020F0502020204030204" pitchFamily="34" charset="0"/>
                <a:cs typeface="Arial" panose="020B0604020202020204" pitchFamily="34" charset="0"/>
              </a:rPr>
              <a:t>application layer </a:t>
            </a:r>
            <a:r>
              <a:rPr lang="en-US" dirty="0">
                <a:latin typeface="Times New Roman" panose="02020603050405020304" pitchFamily="18" charset="0"/>
                <a:ea typeface="Calibri" panose="020F0502020204030204" pitchFamily="34" charset="0"/>
                <a:cs typeface="Arial" panose="020B0604020202020204" pitchFamily="34" charset="0"/>
              </a:rPr>
              <a:t>(see Figure 10.1).</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5528" y="676966"/>
            <a:ext cx="7415947" cy="4713899"/>
          </a:xfrm>
          <a:prstGeom prst="rect">
            <a:avLst/>
          </a:prstGeom>
          <a:noFill/>
          <a:ln>
            <a:noFill/>
          </a:ln>
          <a:effectLst/>
          <a:extLst/>
        </p:spPr>
      </p:pic>
    </p:spTree>
    <p:extLst>
      <p:ext uri="{BB962C8B-B14F-4D97-AF65-F5344CB8AC3E}">
        <p14:creationId xmlns:p14="http://schemas.microsoft.com/office/powerpoint/2010/main" val="3491042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104" y="681017"/>
            <a:ext cx="9785445" cy="4658198"/>
          </a:xfrm>
          <a:prstGeom prst="rect">
            <a:avLst/>
          </a:prstGeom>
        </p:spPr>
        <p:txBody>
          <a:bodyPr wrap="square">
            <a:spAutoFit/>
          </a:bodyPr>
          <a:lstStyle/>
          <a:p>
            <a:pPr algn="just">
              <a:lnSpc>
                <a:spcPct val="115000"/>
              </a:lnSpc>
              <a:spcAft>
                <a:spcPts val="0"/>
              </a:spcAft>
            </a:pP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is a hierarchical protocol made up of interactive modules, each of which provides a specific functionality. The term </a:t>
            </a:r>
            <a:r>
              <a:rPr lang="en-US" i="1" dirty="0">
                <a:latin typeface="Times New Roman" panose="02020603050405020304" pitchFamily="18" charset="0"/>
                <a:ea typeface="Calibri" panose="020F0502020204030204" pitchFamily="34" charset="0"/>
                <a:cs typeface="Arial" panose="020B0604020202020204" pitchFamily="34" charset="0"/>
              </a:rPr>
              <a:t>hierarchical </a:t>
            </a:r>
            <a:r>
              <a:rPr lang="en-US" dirty="0">
                <a:latin typeface="Times New Roman" panose="02020603050405020304" pitchFamily="18" charset="0"/>
                <a:ea typeface="Calibri" panose="020F0502020204030204" pitchFamily="34" charset="0"/>
                <a:cs typeface="Arial" panose="020B0604020202020204" pitchFamily="34" charset="0"/>
              </a:rPr>
              <a:t>means that each upper-level protocol is supported by one or more lower-level protocols.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At the transport layer, </a:t>
            </a: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defines three protocols: Transmission Control Protocol (TCP), User Datagram Protocol (UDP), and Stream Control Transmission Protocol (SCTP). At the network layer, the main protocol defined by TCP/IP is the Internetworking Protocol (IP); there are also some other protocols that support data movement in this layer.</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b="1" u="sng" dirty="0">
                <a:latin typeface="Times New Roman" panose="02020603050405020304" pitchFamily="18" charset="0"/>
                <a:ea typeface="Calibri" panose="020F0502020204030204" pitchFamily="34" charset="0"/>
                <a:cs typeface="Arial" panose="020B0604020202020204" pitchFamily="34" charset="0"/>
              </a:rPr>
              <a:t>Physical and Data Link Layers: -</a:t>
            </a:r>
            <a:r>
              <a:rPr lang="en-US" dirty="0">
                <a:latin typeface="Times New Roman" panose="02020603050405020304" pitchFamily="18" charset="0"/>
                <a:ea typeface="Calibri" panose="020F0502020204030204" pitchFamily="34" charset="0"/>
                <a:cs typeface="Arial" panose="020B0604020202020204" pitchFamily="34" charset="0"/>
              </a:rPr>
              <a:t> At the physical and data link layers, </a:t>
            </a: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does not define any specific protocol. It supports all the standard and proprietary protocols. A network in a </a:t>
            </a: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internetwork can be a local-area network or a wide-area network.</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b="1" u="sng" dirty="0">
                <a:latin typeface="Times New Roman" panose="02020603050405020304" pitchFamily="18" charset="0"/>
                <a:ea typeface="Calibri" panose="020F0502020204030204" pitchFamily="34" charset="0"/>
                <a:cs typeface="Arial" panose="020B0604020202020204" pitchFamily="34" charset="0"/>
              </a:rPr>
              <a:t>Network Layer</a:t>
            </a:r>
            <a:r>
              <a:rPr lang="en-US" sz="2400" dirty="0">
                <a:latin typeface="Times New Roman" panose="02020603050405020304" pitchFamily="18" charset="0"/>
                <a:ea typeface="Calibri" panose="020F0502020204030204" pitchFamily="34" charset="0"/>
                <a:cs typeface="Arial" panose="020B0604020202020204" pitchFamily="34" charset="0"/>
              </a:rPr>
              <a:t>: - </a:t>
            </a:r>
            <a:r>
              <a:rPr lang="en-US" dirty="0">
                <a:latin typeface="Times New Roman" panose="02020603050405020304" pitchFamily="18" charset="0"/>
                <a:ea typeface="Calibri" panose="020F0502020204030204" pitchFamily="34" charset="0"/>
                <a:cs typeface="Arial" panose="020B0604020202020204" pitchFamily="34" charset="0"/>
              </a:rPr>
              <a:t>At the network layer (or, more accurately, the internetwork layer), </a:t>
            </a:r>
            <a:r>
              <a:rPr lang="en-US" sz="1600" i="1" dirty="0">
                <a:latin typeface="Arial" panose="020B0604020202020204" pitchFamily="34"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supports the Internetworking Protocol. IP, in turn, uses four supporting protocols: ARP, RARP, ICMP, and IGMP.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4973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4" y="146932"/>
            <a:ext cx="11136573" cy="6711068"/>
          </a:xfrm>
          <a:prstGeom prst="rect">
            <a:avLst/>
          </a:prstGeom>
        </p:spPr>
        <p:txBody>
          <a:bodyPr wrap="square">
            <a:spAutoFit/>
          </a:bodyPr>
          <a:lstStyle/>
          <a:p>
            <a:pPr marL="342900" lvl="0" indent="-342900" algn="just">
              <a:lnSpc>
                <a:spcPct val="115000"/>
              </a:lnSpc>
              <a:buFont typeface="Wingdings" panose="05000000000000000000" pitchFamily="2" charset="2"/>
              <a:buChar char=""/>
            </a:pPr>
            <a:r>
              <a:rPr lang="en-US" sz="1600" i="1" dirty="0">
                <a:latin typeface="Times New Roman" panose="02020603050405020304" pitchFamily="18" charset="0"/>
                <a:ea typeface="Calibri" panose="020F0502020204030204" pitchFamily="34" charset="0"/>
                <a:cs typeface="Arial" panose="020B0604020202020204" pitchFamily="34" charset="0"/>
              </a:rPr>
              <a:t>Internetworking Protocol (IP):-</a:t>
            </a:r>
            <a:r>
              <a:rPr lang="en-US" sz="1600" dirty="0">
                <a:latin typeface="Times New Roman" panose="02020603050405020304" pitchFamily="18" charset="0"/>
                <a:ea typeface="Calibri" panose="020F0502020204030204" pitchFamily="34" charset="0"/>
                <a:cs typeface="Arial" panose="020B0604020202020204" pitchFamily="34" charset="0"/>
              </a:rPr>
              <a:t>The Internetworking Protocol (IP) is the transmission mechanism used by the TCP/IP protocols. It is an unreliable and connectionless protocol-a best-effort delivery service. The term </a:t>
            </a:r>
            <a:r>
              <a:rPr lang="en-US" sz="1600" i="1" dirty="0">
                <a:latin typeface="Times New Roman" panose="02020603050405020304" pitchFamily="18" charset="0"/>
                <a:ea typeface="Calibri" panose="020F0502020204030204" pitchFamily="34" charset="0"/>
                <a:cs typeface="Arial" panose="020B0604020202020204" pitchFamily="34" charset="0"/>
              </a:rPr>
              <a:t>best effort </a:t>
            </a:r>
            <a:r>
              <a:rPr lang="en-US" sz="1600" dirty="0">
                <a:latin typeface="Times New Roman" panose="02020603050405020304" pitchFamily="18" charset="0"/>
                <a:ea typeface="Calibri" panose="020F0502020204030204" pitchFamily="34" charset="0"/>
                <a:cs typeface="Arial" panose="020B0604020202020204" pitchFamily="34" charset="0"/>
              </a:rPr>
              <a:t>means that IP provides no error checking or tracking. IP assumes the unreliability of the underlying layers and does its best to get a transmission through to its destination, but with no guarantees. IP transports data in packets called </a:t>
            </a:r>
            <a:r>
              <a:rPr lang="en-US" sz="1600" i="1" dirty="0">
                <a:latin typeface="Times New Roman" panose="02020603050405020304" pitchFamily="18" charset="0"/>
                <a:ea typeface="Calibri" panose="020F0502020204030204" pitchFamily="34" charset="0"/>
                <a:cs typeface="Arial" panose="020B0604020202020204" pitchFamily="34" charset="0"/>
              </a:rPr>
              <a:t>datagrams, </a:t>
            </a:r>
            <a:r>
              <a:rPr lang="en-US" sz="1600" dirty="0">
                <a:latin typeface="Times New Roman" panose="02020603050405020304" pitchFamily="18" charset="0"/>
                <a:ea typeface="Calibri" panose="020F0502020204030204" pitchFamily="34" charset="0"/>
                <a:cs typeface="Arial" panose="020B0604020202020204" pitchFamily="34" charset="0"/>
              </a:rPr>
              <a:t>each of which is transported separately. Datagrams can travel along different routes and can arrive out of sequence or be duplicated. IP does not keep track of the routes and has no facility for reordering datagrams once they arrive at their destination. The limited functionality of IP should not be considered a weakness, however. IP provides bare-bones transmission functions that free the user to add only those facilities necessary for a given application and thereby allows for maximum efficiency.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i="1" dirty="0">
                <a:latin typeface="Times New Roman" panose="02020603050405020304" pitchFamily="18" charset="0"/>
                <a:ea typeface="Calibri" panose="020F0502020204030204" pitchFamily="34" charset="0"/>
                <a:cs typeface="Arial" panose="020B0604020202020204" pitchFamily="34" charset="0"/>
              </a:rPr>
              <a:t>Address Resolution Protocol: - </a:t>
            </a:r>
            <a:r>
              <a:rPr lang="en-US" sz="1600" dirty="0">
                <a:latin typeface="Times New Roman" panose="02020603050405020304" pitchFamily="18" charset="0"/>
                <a:ea typeface="Calibri" panose="020F0502020204030204" pitchFamily="34" charset="0"/>
                <a:cs typeface="Arial" panose="020B0604020202020204" pitchFamily="34" charset="0"/>
              </a:rPr>
              <a:t>The Address Resolution Protocol (ARP) is used to associate a logical address with a physical address. On a typical physical network, such as a LAN, each device on a link is identified by a physical or station address, usually imprinted on the network interface card (NIC). ARP is used to find the physical address of the node when its Internet address is known.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1600" dirty="0">
                <a:latin typeface="Times New Roman" panose="02020603050405020304"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i="1" dirty="0">
                <a:latin typeface="Times New Roman" panose="02020603050405020304" pitchFamily="18" charset="0"/>
                <a:ea typeface="Calibri" panose="020F0502020204030204" pitchFamily="34" charset="0"/>
                <a:cs typeface="Arial" panose="020B0604020202020204" pitchFamily="34" charset="0"/>
              </a:rPr>
              <a:t>Reverse Address Resolution Protocol: - </a:t>
            </a:r>
            <a:r>
              <a:rPr lang="en-US" sz="1600" dirty="0">
                <a:latin typeface="Times New Roman" panose="02020603050405020304" pitchFamily="18" charset="0"/>
                <a:ea typeface="Calibri" panose="020F0502020204030204" pitchFamily="34" charset="0"/>
                <a:cs typeface="Arial" panose="020B0604020202020204" pitchFamily="34" charset="0"/>
              </a:rPr>
              <a:t>The Reverse Address Resolution Protocol (RARP) allows a host to discover its Internet address when it knows only its physical address. It is used when a computer is connected to a network for the first time or when a diskless computer is booted.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i="1" dirty="0">
                <a:latin typeface="Times New Roman" panose="02020603050405020304" pitchFamily="18" charset="0"/>
                <a:ea typeface="Calibri" panose="020F0502020204030204" pitchFamily="34" charset="0"/>
                <a:cs typeface="Arial" panose="020B0604020202020204" pitchFamily="34" charset="0"/>
              </a:rPr>
              <a:t>Internet Control Message Protocol: - </a:t>
            </a:r>
            <a:r>
              <a:rPr lang="en-US" sz="1600" dirty="0">
                <a:latin typeface="Times New Roman" panose="02020603050405020304" pitchFamily="18" charset="0"/>
                <a:ea typeface="Calibri" panose="020F0502020204030204" pitchFamily="34" charset="0"/>
                <a:cs typeface="Arial" panose="020B0604020202020204" pitchFamily="34" charset="0"/>
              </a:rPr>
              <a:t>The Internet Control Message Protocol (ICMP) is a mechanism used by hosts and gateways to send notification of datagram problems back to the sender. ICMP sends query and error reporting messages.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1600" dirty="0">
                <a:latin typeface="Times New Roman" panose="02020603050405020304" pitchFamily="18"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sz="1600" i="1" dirty="0">
                <a:latin typeface="Times New Roman" panose="02020603050405020304" pitchFamily="18" charset="0"/>
                <a:ea typeface="Calibri" panose="020F0502020204030204" pitchFamily="34" charset="0"/>
                <a:cs typeface="Arial" panose="020B0604020202020204" pitchFamily="34" charset="0"/>
              </a:rPr>
              <a:t>Internet Group Message Protocol:-</a:t>
            </a:r>
            <a:r>
              <a:rPr lang="en-US" sz="1600" dirty="0">
                <a:latin typeface="Times New Roman" panose="02020603050405020304" pitchFamily="18" charset="0"/>
                <a:ea typeface="Calibri" panose="020F0502020204030204" pitchFamily="34" charset="0"/>
                <a:cs typeface="Arial" panose="020B0604020202020204" pitchFamily="34" charset="0"/>
              </a:rPr>
              <a:t>The Internet Group Message Protocol (IGMP) is used to facilitate the simultaneous transmission of a message to a group of recipients</a:t>
            </a:r>
            <a:r>
              <a:rPr lang="en-US" sz="1600" dirty="0" smtClean="0">
                <a:latin typeface="Times New Roman" panose="02020603050405020304"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740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11" y="185940"/>
            <a:ext cx="11109277" cy="6569491"/>
          </a:xfrm>
          <a:prstGeom prst="rect">
            <a:avLst/>
          </a:prstGeom>
        </p:spPr>
        <p:txBody>
          <a:bodyPr wrap="square">
            <a:spAutoFit/>
          </a:bodyPr>
          <a:lstStyle/>
          <a:p>
            <a:pPr algn="just">
              <a:lnSpc>
                <a:spcPct val="115000"/>
              </a:lnSpc>
              <a:spcAft>
                <a:spcPts val="0"/>
              </a:spcAft>
            </a:pPr>
            <a:r>
              <a:rPr lang="en-US" b="1" u="sng" dirty="0">
                <a:latin typeface="Times New Roman" panose="02020603050405020304" pitchFamily="18" charset="0"/>
                <a:ea typeface="Calibri" panose="020F0502020204030204" pitchFamily="34" charset="0"/>
                <a:cs typeface="Arial" panose="020B0604020202020204" pitchFamily="34" charset="0"/>
              </a:rPr>
              <a:t>Transport Layer</a:t>
            </a:r>
            <a:r>
              <a:rPr lang="en-US" dirty="0">
                <a:latin typeface="Times New Roman" panose="02020603050405020304" pitchFamily="18" charset="0"/>
                <a:ea typeface="Calibri" panose="020F0502020204030204" pitchFamily="34" charset="0"/>
                <a:cs typeface="Arial" panose="020B0604020202020204" pitchFamily="34" charset="0"/>
              </a:rPr>
              <a:t>: - Traditionally the transport layer was represented in </a:t>
            </a: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by two protocols: TCP and UDP. IP is a host-to-host protocol, meaning that it can deliver a packet from one physical device to another. UDP and TCP are transport level protocols responsible for delivery of a message from a process (running program) to another process. A new transport layer protocol, SCTP, has been devised to meet the needs of some newer applications.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tabLst>
                <a:tab pos="1095375" algn="l"/>
              </a:tabLs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i="1" dirty="0">
                <a:latin typeface="Times New Roman" panose="02020603050405020304" pitchFamily="18" charset="0"/>
                <a:ea typeface="Calibri" panose="020F0502020204030204" pitchFamily="34" charset="0"/>
                <a:cs typeface="Arial" panose="020B0604020202020204" pitchFamily="34" charset="0"/>
              </a:rPr>
              <a:t>User Datagram Protocol: - </a:t>
            </a:r>
            <a:r>
              <a:rPr lang="en-US" dirty="0">
                <a:latin typeface="Times New Roman" panose="02020603050405020304" pitchFamily="18" charset="0"/>
                <a:ea typeface="Calibri" panose="020F0502020204030204" pitchFamily="34" charset="0"/>
                <a:cs typeface="Arial" panose="020B0604020202020204" pitchFamily="34" charset="0"/>
              </a:rPr>
              <a:t>The </a:t>
            </a:r>
            <a:r>
              <a:rPr lang="en-US" sz="2000" dirty="0">
                <a:latin typeface="Times New Roman" panose="02020603050405020304" pitchFamily="18" charset="0"/>
                <a:ea typeface="Calibri" panose="020F0502020204030204" pitchFamily="34" charset="0"/>
                <a:cs typeface="Arial" panose="020B0604020202020204" pitchFamily="34" charset="0"/>
              </a:rPr>
              <a:t>User Datagram Protocol (UDP) </a:t>
            </a:r>
            <a:r>
              <a:rPr lang="en-US" dirty="0">
                <a:latin typeface="Times New Roman" panose="02020603050405020304" pitchFamily="18" charset="0"/>
                <a:ea typeface="Calibri" panose="020F0502020204030204" pitchFamily="34" charset="0"/>
                <a:cs typeface="Arial" panose="020B0604020202020204" pitchFamily="34" charset="0"/>
              </a:rPr>
              <a:t>is the simpler of the two standard TCP/IP transport protocols. </a:t>
            </a:r>
            <a:r>
              <a:rPr lang="en-US" dirty="0">
                <a:latin typeface="Arial" panose="020B0604020202020204" pitchFamily="34"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is a process-to-process protocol that adds only port addresses, checksum error control, and length information to the data from the upper layer.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i="1" dirty="0">
                <a:latin typeface="Times New Roman" panose="02020603050405020304" pitchFamily="18" charset="0"/>
                <a:ea typeface="Calibri" panose="020F0502020204030204" pitchFamily="34" charset="0"/>
                <a:cs typeface="Arial" panose="020B0604020202020204" pitchFamily="34" charset="0"/>
              </a:rPr>
              <a:t>Transmission Control Protocol: - </a:t>
            </a:r>
            <a:r>
              <a:rPr lang="en-US" dirty="0">
                <a:latin typeface="Times New Roman" panose="02020603050405020304" pitchFamily="18" charset="0"/>
                <a:ea typeface="Calibri" panose="020F0502020204030204" pitchFamily="34" charset="0"/>
                <a:cs typeface="Arial" panose="020B0604020202020204" pitchFamily="34" charset="0"/>
              </a:rPr>
              <a:t>The </a:t>
            </a:r>
            <a:r>
              <a:rPr lang="en-US" sz="2000" dirty="0">
                <a:latin typeface="Times New Roman" panose="02020603050405020304" pitchFamily="18" charset="0"/>
                <a:ea typeface="Calibri" panose="020F0502020204030204" pitchFamily="34" charset="0"/>
                <a:cs typeface="Arial" panose="020B0604020202020204" pitchFamily="34" charset="0"/>
              </a:rPr>
              <a:t>Transmission Control Protocol (TCP) </a:t>
            </a:r>
            <a:r>
              <a:rPr lang="en-US" dirty="0">
                <a:latin typeface="Times New Roman" panose="02020603050405020304" pitchFamily="18" charset="0"/>
                <a:ea typeface="Calibri" panose="020F0502020204030204" pitchFamily="34" charset="0"/>
                <a:cs typeface="Arial" panose="020B0604020202020204" pitchFamily="34" charset="0"/>
              </a:rPr>
              <a:t>provides full transport-layer services to applications. TCP is a reliable stream transport protocol. The term </a:t>
            </a:r>
            <a:r>
              <a:rPr lang="en-US" i="1" dirty="0">
                <a:latin typeface="Times New Roman" panose="02020603050405020304" pitchFamily="18" charset="0"/>
                <a:ea typeface="Calibri" panose="020F0502020204030204" pitchFamily="34" charset="0"/>
                <a:cs typeface="Arial" panose="020B0604020202020204" pitchFamily="34" charset="0"/>
              </a:rPr>
              <a:t>stream, </a:t>
            </a:r>
            <a:r>
              <a:rPr lang="en-US" dirty="0">
                <a:latin typeface="Times New Roman" panose="02020603050405020304" pitchFamily="18" charset="0"/>
                <a:ea typeface="Calibri" panose="020F0502020204030204" pitchFamily="34" charset="0"/>
                <a:cs typeface="Arial" panose="020B0604020202020204" pitchFamily="34" charset="0"/>
              </a:rPr>
              <a:t>in this context, means connection-oriented: A connection must be established between both ends of a transmission before either can transmit data. At the sending end of each transmission, TCP divides a stream of data into smaller units called </a:t>
            </a:r>
            <a:r>
              <a:rPr lang="en-US" i="1" dirty="0">
                <a:latin typeface="Times New Roman" panose="02020603050405020304" pitchFamily="18" charset="0"/>
                <a:ea typeface="Calibri" panose="020F0502020204030204" pitchFamily="34" charset="0"/>
                <a:cs typeface="Arial" panose="020B0604020202020204" pitchFamily="34" charset="0"/>
              </a:rPr>
              <a:t>segments. </a:t>
            </a:r>
            <a:r>
              <a:rPr lang="en-US" dirty="0">
                <a:latin typeface="Times New Roman" panose="02020603050405020304" pitchFamily="18" charset="0"/>
                <a:ea typeface="Calibri" panose="020F0502020204030204" pitchFamily="34" charset="0"/>
                <a:cs typeface="Arial" panose="020B0604020202020204" pitchFamily="34" charset="0"/>
              </a:rPr>
              <a:t>Each segment includes a sequence number for reordering after receipt, together with an acknowledgment number for the segments received. Segments are carried across the internet inside of IP datagrams. At the receiving end, TCP collects each datagram as it comes in and reorders the transmission based on sequence numbers.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
            </a:pPr>
            <a:r>
              <a:rPr lang="en-US" i="1" dirty="0">
                <a:latin typeface="Times New Roman" panose="02020603050405020304" pitchFamily="18" charset="0"/>
                <a:ea typeface="Calibri" panose="020F0502020204030204" pitchFamily="34" charset="0"/>
                <a:cs typeface="Arial" panose="020B0604020202020204" pitchFamily="34" charset="0"/>
              </a:rPr>
              <a:t>Stream Control Transmission Protocol: - </a:t>
            </a:r>
            <a:r>
              <a:rPr lang="en-US" dirty="0">
                <a:latin typeface="Times New Roman" panose="02020603050405020304" pitchFamily="18" charset="0"/>
                <a:ea typeface="Calibri" panose="020F0502020204030204" pitchFamily="34" charset="0"/>
                <a:cs typeface="Arial" panose="020B0604020202020204" pitchFamily="34" charset="0"/>
              </a:rPr>
              <a:t>The </a:t>
            </a:r>
            <a:r>
              <a:rPr lang="en-US" sz="2000" dirty="0">
                <a:latin typeface="Times New Roman" panose="02020603050405020304" pitchFamily="18" charset="0"/>
                <a:ea typeface="Calibri" panose="020F0502020204030204" pitchFamily="34" charset="0"/>
                <a:cs typeface="Arial" panose="020B0604020202020204" pitchFamily="34" charset="0"/>
              </a:rPr>
              <a:t>Stream Control Transmission Protocol (SCTP) </a:t>
            </a:r>
            <a:r>
              <a:rPr lang="en-US" dirty="0">
                <a:latin typeface="Times New Roman" panose="02020603050405020304" pitchFamily="18" charset="0"/>
                <a:ea typeface="Calibri" panose="020F0502020204030204" pitchFamily="34" charset="0"/>
                <a:cs typeface="Arial" panose="020B0604020202020204" pitchFamily="34" charset="0"/>
              </a:rPr>
              <a:t>provides support for newer applications such as voice over the Internet. </a:t>
            </a:r>
            <a:r>
              <a:rPr lang="en-US" dirty="0">
                <a:latin typeface="Arial" panose="020B0604020202020204" pitchFamily="34"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is a transport layer protocol that combines the best features of UDP and TCP.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283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3832" y="710570"/>
            <a:ext cx="9144000" cy="1578894"/>
          </a:xfrm>
          <a:prstGeom prst="rect">
            <a:avLst/>
          </a:prstGeom>
        </p:spPr>
        <p:txBody>
          <a:bodyPr wrap="square">
            <a:spAutoFit/>
          </a:bodyPr>
          <a:lstStyle/>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ADDRESSING</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2400"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Four levels of addresses are used in an internet employing the </a:t>
            </a:r>
            <a:r>
              <a:rPr lang="en-US" i="1" dirty="0">
                <a:latin typeface="Times New Roman" panose="02020603050405020304" pitchFamily="18" charset="0"/>
                <a:ea typeface="Calibri" panose="020F0502020204030204" pitchFamily="34" charset="0"/>
                <a:cs typeface="Arial" panose="020B0604020202020204" pitchFamily="34" charset="0"/>
              </a:rPr>
              <a:t>TCP/IP </a:t>
            </a:r>
            <a:r>
              <a:rPr lang="en-US" dirty="0">
                <a:latin typeface="Times New Roman" panose="02020603050405020304" pitchFamily="18" charset="0"/>
                <a:ea typeface="Calibri" panose="020F0502020204030204" pitchFamily="34" charset="0"/>
                <a:cs typeface="Arial" panose="020B0604020202020204" pitchFamily="34" charset="0"/>
              </a:rPr>
              <a:t>protocols: physical (link) addresses, logical (IP) addresses, port addresses, and specific addresses, see Figure (10.2).</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6270" y="2843856"/>
            <a:ext cx="5459123" cy="1919212"/>
          </a:xfrm>
          <a:prstGeom prst="rect">
            <a:avLst/>
          </a:prstGeom>
          <a:noFill/>
          <a:ln>
            <a:noFill/>
          </a:ln>
          <a:effectLst/>
          <a:extLst/>
        </p:spPr>
      </p:pic>
    </p:spTree>
    <p:extLst>
      <p:ext uri="{BB962C8B-B14F-4D97-AF65-F5344CB8AC3E}">
        <p14:creationId xmlns:p14="http://schemas.microsoft.com/office/powerpoint/2010/main" val="8579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3075" y="662086"/>
            <a:ext cx="6620533" cy="4578653"/>
          </a:xfrm>
          <a:prstGeom prst="rect">
            <a:avLst/>
          </a:prstGeom>
          <a:noFill/>
          <a:ln>
            <a:noFill/>
          </a:ln>
          <a:effectLst/>
          <a:extLst/>
        </p:spPr>
      </p:pic>
    </p:spTree>
    <p:extLst>
      <p:ext uri="{BB962C8B-B14F-4D97-AF65-F5344CB8AC3E}">
        <p14:creationId xmlns:p14="http://schemas.microsoft.com/office/powerpoint/2010/main" val="191785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1756" y="1227365"/>
            <a:ext cx="7733731" cy="3358283"/>
          </a:xfrm>
          <a:prstGeom prst="rect">
            <a:avLst/>
          </a:prstGeom>
          <a:noFill/>
          <a:ln>
            <a:noFill/>
          </a:ln>
          <a:effectLst/>
          <a:extLst/>
        </p:spPr>
      </p:pic>
    </p:spTree>
    <p:extLst>
      <p:ext uri="{BB962C8B-B14F-4D97-AF65-F5344CB8AC3E}">
        <p14:creationId xmlns:p14="http://schemas.microsoft.com/office/powerpoint/2010/main" val="308841324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60</TotalTime>
  <Words>361</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18</cp:revision>
  <dcterms:created xsi:type="dcterms:W3CDTF">2018-11-11T05:21:12Z</dcterms:created>
  <dcterms:modified xsi:type="dcterms:W3CDTF">2018-11-11T10:13:46Z</dcterms:modified>
</cp:coreProperties>
</file>